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75912" autoAdjust="0"/>
  </p:normalViewPr>
  <p:slideViewPr>
    <p:cSldViewPr>
      <p:cViewPr>
        <p:scale>
          <a:sx n="76" d="100"/>
          <a:sy n="76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3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764B6-1787-4381-896B-AE297A1F902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560879-425C-4148-97E8-FC547A37D6A0}">
      <dgm:prSet phldrT="[Text]"/>
      <dgm:spPr/>
      <dgm:t>
        <a:bodyPr/>
        <a:lstStyle/>
        <a:p>
          <a:r>
            <a:rPr lang="en-GB" dirty="0" smtClean="0"/>
            <a:t>Risk</a:t>
          </a:r>
          <a:endParaRPr lang="en-GB" dirty="0"/>
        </a:p>
      </dgm:t>
    </dgm:pt>
    <dgm:pt modelId="{59F65B58-E762-4475-85C7-C7ADF3841F44}" type="parTrans" cxnId="{2CA79E10-81A9-4191-82B4-337E3050F09E}">
      <dgm:prSet/>
      <dgm:spPr/>
      <dgm:t>
        <a:bodyPr/>
        <a:lstStyle/>
        <a:p>
          <a:endParaRPr lang="en-GB"/>
        </a:p>
      </dgm:t>
    </dgm:pt>
    <dgm:pt modelId="{4445ADD3-7AE6-4137-A05D-DC2545B0A090}" type="sibTrans" cxnId="{2CA79E10-81A9-4191-82B4-337E3050F09E}">
      <dgm:prSet/>
      <dgm:spPr/>
      <dgm:t>
        <a:bodyPr/>
        <a:lstStyle/>
        <a:p>
          <a:endParaRPr lang="en-GB"/>
        </a:p>
      </dgm:t>
    </dgm:pt>
    <dgm:pt modelId="{109921CD-5326-4042-97B0-81A10799E12A}">
      <dgm:prSet phldrT="[Text]"/>
      <dgm:spPr/>
      <dgm:t>
        <a:bodyPr/>
        <a:lstStyle/>
        <a:p>
          <a:r>
            <a:rPr lang="en-GB" dirty="0" smtClean="0"/>
            <a:t>Control</a:t>
          </a:r>
          <a:endParaRPr lang="en-GB" dirty="0"/>
        </a:p>
      </dgm:t>
    </dgm:pt>
    <dgm:pt modelId="{EA7BAD03-8E5D-4280-972E-808B95DCE7D4}" type="parTrans" cxnId="{CBE89783-B487-45AD-899D-A655072AE126}">
      <dgm:prSet/>
      <dgm:spPr/>
      <dgm:t>
        <a:bodyPr/>
        <a:lstStyle/>
        <a:p>
          <a:endParaRPr lang="en-GB"/>
        </a:p>
      </dgm:t>
    </dgm:pt>
    <dgm:pt modelId="{BF15F9E2-EFB8-4A52-B9AC-4D505FD43667}" type="sibTrans" cxnId="{CBE89783-B487-45AD-899D-A655072AE126}">
      <dgm:prSet/>
      <dgm:spPr/>
      <dgm:t>
        <a:bodyPr/>
        <a:lstStyle/>
        <a:p>
          <a:endParaRPr lang="en-GB"/>
        </a:p>
      </dgm:t>
    </dgm:pt>
    <dgm:pt modelId="{2BB3DD3E-47D8-4420-8574-5FD6F5D01E8B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Perceived risk often greater than actual </a:t>
          </a:r>
          <a:endParaRPr lang="en-GB" dirty="0">
            <a:solidFill>
              <a:schemeClr val="bg1"/>
            </a:solidFill>
          </a:endParaRPr>
        </a:p>
      </dgm:t>
    </dgm:pt>
    <dgm:pt modelId="{159AEE85-840F-4CD2-B794-F5BE5738D2B9}" type="parTrans" cxnId="{82E71744-82E3-4765-9FC8-9E692E7EAC5A}">
      <dgm:prSet/>
      <dgm:spPr/>
      <dgm:t>
        <a:bodyPr/>
        <a:lstStyle/>
        <a:p>
          <a:endParaRPr lang="en-GB"/>
        </a:p>
      </dgm:t>
    </dgm:pt>
    <dgm:pt modelId="{826F44F9-25A5-4170-B535-3D3D7195103E}" type="sibTrans" cxnId="{82E71744-82E3-4765-9FC8-9E692E7EAC5A}">
      <dgm:prSet/>
      <dgm:spPr/>
      <dgm:t>
        <a:bodyPr/>
        <a:lstStyle/>
        <a:p>
          <a:endParaRPr lang="en-GB"/>
        </a:p>
      </dgm:t>
    </dgm:pt>
    <dgm:pt modelId="{893CC278-0758-46FE-B150-5FDF5773A00F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Appropriate risk allocation is key</a:t>
          </a:r>
        </a:p>
        <a:p>
          <a:r>
            <a:rPr lang="en-GB" dirty="0" smtClean="0">
              <a:solidFill>
                <a:schemeClr val="bg1"/>
              </a:solidFill>
            </a:rPr>
            <a:t>Potential to manage through contracts and performance  tools</a:t>
          </a:r>
          <a:endParaRPr lang="en-GB" dirty="0">
            <a:solidFill>
              <a:schemeClr val="bg1"/>
            </a:solidFill>
          </a:endParaRPr>
        </a:p>
      </dgm:t>
    </dgm:pt>
    <dgm:pt modelId="{3C170829-87FB-4473-B76D-B42E686FE7EE}" type="parTrans" cxnId="{00858AEF-62F5-45C0-9D1E-129D5A176BA0}">
      <dgm:prSet/>
      <dgm:spPr/>
      <dgm:t>
        <a:bodyPr/>
        <a:lstStyle/>
        <a:p>
          <a:endParaRPr lang="en-GB"/>
        </a:p>
      </dgm:t>
    </dgm:pt>
    <dgm:pt modelId="{C2CBA508-5448-498B-9202-4832223D41F4}" type="sibTrans" cxnId="{00858AEF-62F5-45C0-9D1E-129D5A176BA0}">
      <dgm:prSet/>
      <dgm:spPr/>
      <dgm:t>
        <a:bodyPr/>
        <a:lstStyle/>
        <a:p>
          <a:endParaRPr lang="en-GB"/>
        </a:p>
      </dgm:t>
    </dgm:pt>
    <dgm:pt modelId="{58A4530D-6286-47B4-92CF-6033AF6CC311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What is appropriate level of control? </a:t>
          </a:r>
          <a:endParaRPr lang="en-GB" dirty="0">
            <a:solidFill>
              <a:schemeClr val="bg1"/>
            </a:solidFill>
          </a:endParaRPr>
        </a:p>
      </dgm:t>
    </dgm:pt>
    <dgm:pt modelId="{7FB0B491-8CDF-41BA-BB13-39BFB63AAF4D}" type="parTrans" cxnId="{3A4F5DA8-0C48-4096-87C0-9EF0E22B5F54}">
      <dgm:prSet/>
      <dgm:spPr/>
      <dgm:t>
        <a:bodyPr/>
        <a:lstStyle/>
        <a:p>
          <a:endParaRPr lang="en-GB"/>
        </a:p>
      </dgm:t>
    </dgm:pt>
    <dgm:pt modelId="{33623929-7673-4ABC-AD53-3708106D4404}" type="sibTrans" cxnId="{3A4F5DA8-0C48-4096-87C0-9EF0E22B5F54}">
      <dgm:prSet/>
      <dgm:spPr/>
      <dgm:t>
        <a:bodyPr/>
        <a:lstStyle/>
        <a:p>
          <a:endParaRPr lang="en-GB"/>
        </a:p>
      </dgm:t>
    </dgm:pt>
    <dgm:pt modelId="{93408F4A-1096-4333-A273-E82D082651C4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Applicable to all assets?</a:t>
          </a:r>
          <a:endParaRPr lang="en-GB" dirty="0">
            <a:solidFill>
              <a:schemeClr val="bg1"/>
            </a:solidFill>
          </a:endParaRPr>
        </a:p>
      </dgm:t>
    </dgm:pt>
    <dgm:pt modelId="{E962FB61-AE05-4C61-9255-8274B10CDE9E}" type="parTrans" cxnId="{A06541DD-2EF3-4244-8E9A-BC704D48537E}">
      <dgm:prSet/>
      <dgm:spPr/>
      <dgm:t>
        <a:bodyPr/>
        <a:lstStyle/>
        <a:p>
          <a:endParaRPr lang="en-GB"/>
        </a:p>
      </dgm:t>
    </dgm:pt>
    <dgm:pt modelId="{454C7314-C71A-41E9-BFBA-AD5A6E79CBC9}" type="sibTrans" cxnId="{A06541DD-2EF3-4244-8E9A-BC704D48537E}">
      <dgm:prSet/>
      <dgm:spPr/>
      <dgm:t>
        <a:bodyPr/>
        <a:lstStyle/>
        <a:p>
          <a:endParaRPr lang="en-GB"/>
        </a:p>
      </dgm:t>
    </dgm:pt>
    <dgm:pt modelId="{C023BD24-9C6B-4392-8AD1-CA3E438E6E25}">
      <dgm:prSet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Does control require ownership?</a:t>
          </a:r>
        </a:p>
        <a:p>
          <a:endParaRPr lang="en-GB" dirty="0">
            <a:solidFill>
              <a:schemeClr val="bg1"/>
            </a:solidFill>
          </a:endParaRPr>
        </a:p>
      </dgm:t>
    </dgm:pt>
    <dgm:pt modelId="{9F4DEAD8-8FDF-4B91-AED3-B5ED336E0FDA}" type="parTrans" cxnId="{2FA5276C-75AB-466E-A1DA-AB55C9596B25}">
      <dgm:prSet/>
      <dgm:spPr/>
      <dgm:t>
        <a:bodyPr/>
        <a:lstStyle/>
        <a:p>
          <a:endParaRPr lang="en-GB"/>
        </a:p>
      </dgm:t>
    </dgm:pt>
    <dgm:pt modelId="{2B6C7BA5-6983-40AE-9BEB-D89BC92A14FF}" type="sibTrans" cxnId="{2FA5276C-75AB-466E-A1DA-AB55C9596B25}">
      <dgm:prSet/>
      <dgm:spPr/>
      <dgm:t>
        <a:bodyPr/>
        <a:lstStyle/>
        <a:p>
          <a:endParaRPr lang="en-GB"/>
        </a:p>
      </dgm:t>
    </dgm:pt>
    <dgm:pt modelId="{8B4D27A8-1FC2-4D37-93A2-87FDB338A4E4}" type="pres">
      <dgm:prSet presAssocID="{ADB764B6-1787-4381-896B-AE297A1F902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C606C6-857C-4E72-9372-C1927BCE9C53}" type="pres">
      <dgm:prSet presAssocID="{ADB764B6-1787-4381-896B-AE297A1F9022}" presName="Background" presStyleLbl="node1" presStyleIdx="0" presStyleCnt="1"/>
      <dgm:spPr/>
    </dgm:pt>
    <dgm:pt modelId="{DE6C4779-2AF5-4D09-B836-122A31B6415E}" type="pres">
      <dgm:prSet presAssocID="{ADB764B6-1787-4381-896B-AE297A1F9022}" presName="Divider" presStyleLbl="callout" presStyleIdx="0" presStyleCnt="1"/>
      <dgm:spPr/>
    </dgm:pt>
    <dgm:pt modelId="{26071501-E062-4C70-B7AC-93C8C312FD29}" type="pres">
      <dgm:prSet presAssocID="{ADB764B6-1787-4381-896B-AE297A1F902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30D69-AB4E-44AB-A4EF-35FEBC147AA6}" type="pres">
      <dgm:prSet presAssocID="{ADB764B6-1787-4381-896B-AE297A1F902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66E6E3-B21C-41AB-A12B-E2834DE14811}" type="pres">
      <dgm:prSet presAssocID="{ADB764B6-1787-4381-896B-AE297A1F902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6BE4807-D6C3-43AC-83D1-E04547C6F202}" type="pres">
      <dgm:prSet presAssocID="{ADB764B6-1787-4381-896B-AE297A1F9022}" presName="ParentShape1" presStyleLbl="alignImgPlace1" presStyleIdx="0" presStyleCnt="2">
        <dgm:presLayoutVars/>
      </dgm:prSet>
      <dgm:spPr/>
      <dgm:t>
        <a:bodyPr/>
        <a:lstStyle/>
        <a:p>
          <a:endParaRPr lang="en-GB"/>
        </a:p>
      </dgm:t>
    </dgm:pt>
    <dgm:pt modelId="{6348BC6D-00B5-4B2D-8113-5B17623D6D0D}" type="pres">
      <dgm:prSet presAssocID="{ADB764B6-1787-4381-896B-AE297A1F902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2188808-2417-4A39-B2EC-2BD4B5BF6E96}" type="pres">
      <dgm:prSet presAssocID="{ADB764B6-1787-4381-896B-AE297A1F9022}" presName="ParentShape2" presStyleLbl="alignImgPlace1" presStyleIdx="1" presStyleCnt="2">
        <dgm:presLayoutVars/>
      </dgm:prSet>
      <dgm:spPr/>
      <dgm:t>
        <a:bodyPr/>
        <a:lstStyle/>
        <a:p>
          <a:endParaRPr lang="en-GB"/>
        </a:p>
      </dgm:t>
    </dgm:pt>
  </dgm:ptLst>
  <dgm:cxnLst>
    <dgm:cxn modelId="{2FA5276C-75AB-466E-A1DA-AB55C9596B25}" srcId="{109921CD-5326-4042-97B0-81A10799E12A}" destId="{C023BD24-9C6B-4392-8AD1-CA3E438E6E25}" srcOrd="2" destOrd="0" parTransId="{9F4DEAD8-8FDF-4B91-AED3-B5ED336E0FDA}" sibTransId="{2B6C7BA5-6983-40AE-9BEB-D89BC92A14FF}"/>
    <dgm:cxn modelId="{CBC6164F-CDE0-48DE-83B2-91CEC7153B0C}" type="presOf" srcId="{ADB764B6-1787-4381-896B-AE297A1F9022}" destId="{8B4D27A8-1FC2-4D37-93A2-87FDB338A4E4}" srcOrd="0" destOrd="0" presId="urn:microsoft.com/office/officeart/2009/3/layout/OpposingIdeas"/>
    <dgm:cxn modelId="{CBE89783-B487-45AD-899D-A655072AE126}" srcId="{ADB764B6-1787-4381-896B-AE297A1F9022}" destId="{109921CD-5326-4042-97B0-81A10799E12A}" srcOrd="1" destOrd="0" parTransId="{EA7BAD03-8E5D-4280-972E-808B95DCE7D4}" sibTransId="{BF15F9E2-EFB8-4A52-B9AC-4D505FD43667}"/>
    <dgm:cxn modelId="{3C1EECC8-CC3F-4F0F-89F6-0E5591221EDC}" type="presOf" srcId="{109921CD-5326-4042-97B0-81A10799E12A}" destId="{6348BC6D-00B5-4B2D-8113-5B17623D6D0D}" srcOrd="0" destOrd="0" presId="urn:microsoft.com/office/officeart/2009/3/layout/OpposingIdeas"/>
    <dgm:cxn modelId="{82E71744-82E3-4765-9FC8-9E692E7EAC5A}" srcId="{FA560879-425C-4148-97E8-FC547A37D6A0}" destId="{2BB3DD3E-47D8-4420-8574-5FD6F5D01E8B}" srcOrd="0" destOrd="0" parTransId="{159AEE85-840F-4CD2-B794-F5BE5738D2B9}" sibTransId="{826F44F9-25A5-4170-B535-3D3D7195103E}"/>
    <dgm:cxn modelId="{00858AEF-62F5-45C0-9D1E-129D5A176BA0}" srcId="{FA560879-425C-4148-97E8-FC547A37D6A0}" destId="{893CC278-0758-46FE-B150-5FDF5773A00F}" srcOrd="1" destOrd="0" parTransId="{3C170829-87FB-4473-B76D-B42E686FE7EE}" sibTransId="{C2CBA508-5448-498B-9202-4832223D41F4}"/>
    <dgm:cxn modelId="{3A4F5DA8-0C48-4096-87C0-9EF0E22B5F54}" srcId="{109921CD-5326-4042-97B0-81A10799E12A}" destId="{58A4530D-6286-47B4-92CF-6033AF6CC311}" srcOrd="0" destOrd="0" parTransId="{7FB0B491-8CDF-41BA-BB13-39BFB63AAF4D}" sibTransId="{33623929-7673-4ABC-AD53-3708106D4404}"/>
    <dgm:cxn modelId="{69D856AA-DA90-4BC7-89E2-FF19FBC4DCDE}" type="presOf" srcId="{C023BD24-9C6B-4392-8AD1-CA3E438E6E25}" destId="{CB330D69-AB4E-44AB-A4EF-35FEBC147AA6}" srcOrd="0" destOrd="2" presId="urn:microsoft.com/office/officeart/2009/3/layout/OpposingIdeas"/>
    <dgm:cxn modelId="{2CA79E10-81A9-4191-82B4-337E3050F09E}" srcId="{ADB764B6-1787-4381-896B-AE297A1F9022}" destId="{FA560879-425C-4148-97E8-FC547A37D6A0}" srcOrd="0" destOrd="0" parTransId="{59F65B58-E762-4475-85C7-C7ADF3841F44}" sibTransId="{4445ADD3-7AE6-4137-A05D-DC2545B0A090}"/>
    <dgm:cxn modelId="{91DBE74E-31EA-4596-A70F-2143FBE55E70}" type="presOf" srcId="{893CC278-0758-46FE-B150-5FDF5773A00F}" destId="{26071501-E062-4C70-B7AC-93C8C312FD29}" srcOrd="0" destOrd="1" presId="urn:microsoft.com/office/officeart/2009/3/layout/OpposingIdeas"/>
    <dgm:cxn modelId="{88B2CBF8-5BDE-4ABB-95A7-695134A7678A}" type="presOf" srcId="{58A4530D-6286-47B4-92CF-6033AF6CC311}" destId="{CB330D69-AB4E-44AB-A4EF-35FEBC147AA6}" srcOrd="0" destOrd="0" presId="urn:microsoft.com/office/officeart/2009/3/layout/OpposingIdeas"/>
    <dgm:cxn modelId="{604E3426-66E3-4D35-A756-0FA601AA29FE}" type="presOf" srcId="{109921CD-5326-4042-97B0-81A10799E12A}" destId="{92188808-2417-4A39-B2EC-2BD4B5BF6E96}" srcOrd="1" destOrd="0" presId="urn:microsoft.com/office/officeart/2009/3/layout/OpposingIdeas"/>
    <dgm:cxn modelId="{6EACA709-0211-4176-BBF9-8F95948E165A}" type="presOf" srcId="{93408F4A-1096-4333-A273-E82D082651C4}" destId="{CB330D69-AB4E-44AB-A4EF-35FEBC147AA6}" srcOrd="0" destOrd="1" presId="urn:microsoft.com/office/officeart/2009/3/layout/OpposingIdeas"/>
    <dgm:cxn modelId="{A06541DD-2EF3-4244-8E9A-BC704D48537E}" srcId="{109921CD-5326-4042-97B0-81A10799E12A}" destId="{93408F4A-1096-4333-A273-E82D082651C4}" srcOrd="1" destOrd="0" parTransId="{E962FB61-AE05-4C61-9255-8274B10CDE9E}" sibTransId="{454C7314-C71A-41E9-BFBA-AD5A6E79CBC9}"/>
    <dgm:cxn modelId="{D77344CD-A581-43DE-9336-1075FDEB4B6E}" type="presOf" srcId="{FA560879-425C-4148-97E8-FC547A37D6A0}" destId="{F6BE4807-D6C3-43AC-83D1-E04547C6F202}" srcOrd="1" destOrd="0" presId="urn:microsoft.com/office/officeart/2009/3/layout/OpposingIdeas"/>
    <dgm:cxn modelId="{06C2AFFA-7578-4142-8FA5-0B462DD7B526}" type="presOf" srcId="{FA560879-425C-4148-97E8-FC547A37D6A0}" destId="{7D66E6E3-B21C-41AB-A12B-E2834DE14811}" srcOrd="0" destOrd="0" presId="urn:microsoft.com/office/officeart/2009/3/layout/OpposingIdeas"/>
    <dgm:cxn modelId="{01A7D1D4-C525-4BC9-A17E-4297F4D3A516}" type="presOf" srcId="{2BB3DD3E-47D8-4420-8574-5FD6F5D01E8B}" destId="{26071501-E062-4C70-B7AC-93C8C312FD29}" srcOrd="0" destOrd="0" presId="urn:microsoft.com/office/officeart/2009/3/layout/OpposingIdeas"/>
    <dgm:cxn modelId="{0A8FAA0E-F078-46B9-BEEA-DF8A78DE17E8}" type="presParOf" srcId="{8B4D27A8-1FC2-4D37-93A2-87FDB338A4E4}" destId="{9BC606C6-857C-4E72-9372-C1927BCE9C53}" srcOrd="0" destOrd="0" presId="urn:microsoft.com/office/officeart/2009/3/layout/OpposingIdeas"/>
    <dgm:cxn modelId="{8586DF0E-0709-45AC-9BBB-AB9E8E7714C7}" type="presParOf" srcId="{8B4D27A8-1FC2-4D37-93A2-87FDB338A4E4}" destId="{DE6C4779-2AF5-4D09-B836-122A31B6415E}" srcOrd="1" destOrd="0" presId="urn:microsoft.com/office/officeart/2009/3/layout/OpposingIdeas"/>
    <dgm:cxn modelId="{100096AD-34A8-4E33-8257-61445578BE68}" type="presParOf" srcId="{8B4D27A8-1FC2-4D37-93A2-87FDB338A4E4}" destId="{26071501-E062-4C70-B7AC-93C8C312FD29}" srcOrd="2" destOrd="0" presId="urn:microsoft.com/office/officeart/2009/3/layout/OpposingIdeas"/>
    <dgm:cxn modelId="{BA8AF16C-1C47-4894-9694-49725FDA5026}" type="presParOf" srcId="{8B4D27A8-1FC2-4D37-93A2-87FDB338A4E4}" destId="{CB330D69-AB4E-44AB-A4EF-35FEBC147AA6}" srcOrd="3" destOrd="0" presId="urn:microsoft.com/office/officeart/2009/3/layout/OpposingIdeas"/>
    <dgm:cxn modelId="{707A32B7-7AA9-46B1-9B82-5FBEF061F4D2}" type="presParOf" srcId="{8B4D27A8-1FC2-4D37-93A2-87FDB338A4E4}" destId="{7D66E6E3-B21C-41AB-A12B-E2834DE14811}" srcOrd="4" destOrd="0" presId="urn:microsoft.com/office/officeart/2009/3/layout/OpposingIdeas"/>
    <dgm:cxn modelId="{1D9A00C6-E5EC-47D5-9354-2CAE7CB33CD4}" type="presParOf" srcId="{8B4D27A8-1FC2-4D37-93A2-87FDB338A4E4}" destId="{F6BE4807-D6C3-43AC-83D1-E04547C6F202}" srcOrd="5" destOrd="0" presId="urn:microsoft.com/office/officeart/2009/3/layout/OpposingIdeas"/>
    <dgm:cxn modelId="{623EB84C-8A36-4502-8C00-FF01EF53CA96}" type="presParOf" srcId="{8B4D27A8-1FC2-4D37-93A2-87FDB338A4E4}" destId="{6348BC6D-00B5-4B2D-8113-5B17623D6D0D}" srcOrd="6" destOrd="0" presId="urn:microsoft.com/office/officeart/2009/3/layout/OpposingIdeas"/>
    <dgm:cxn modelId="{24326349-CC75-48E3-9142-0A4E1B662502}" type="presParOf" srcId="{8B4D27A8-1FC2-4D37-93A2-87FDB338A4E4}" destId="{92188808-2417-4A39-B2EC-2BD4B5BF6E9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606C6-857C-4E72-9372-C1927BCE9C53}">
      <dsp:nvSpPr>
        <dsp:cNvPr id="0" name=""/>
        <dsp:cNvSpPr/>
      </dsp:nvSpPr>
      <dsp:spPr>
        <a:xfrm>
          <a:off x="1198136" y="808005"/>
          <a:ext cx="5833326" cy="3136963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C4779-2AF5-4D09-B836-122A31B6415E}">
      <dsp:nvSpPr>
        <dsp:cNvPr id="0" name=""/>
        <dsp:cNvSpPr/>
      </dsp:nvSpPr>
      <dsp:spPr>
        <a:xfrm>
          <a:off x="4114799" y="1140714"/>
          <a:ext cx="777" cy="24715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71501-E062-4C70-B7AC-93C8C312FD29}">
      <dsp:nvSpPr>
        <dsp:cNvPr id="0" name=""/>
        <dsp:cNvSpPr/>
      </dsp:nvSpPr>
      <dsp:spPr>
        <a:xfrm>
          <a:off x="1392581" y="1045654"/>
          <a:ext cx="2527774" cy="2661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Perceived risk often greater than actual 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Appropriate risk allocation is key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Potential to manage through contracts and performance  tools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1392581" y="1045654"/>
        <a:ext cx="2527774" cy="2661666"/>
      </dsp:txXfrm>
    </dsp:sp>
    <dsp:sp modelId="{CB330D69-AB4E-44AB-A4EF-35FEBC147AA6}">
      <dsp:nvSpPr>
        <dsp:cNvPr id="0" name=""/>
        <dsp:cNvSpPr/>
      </dsp:nvSpPr>
      <dsp:spPr>
        <a:xfrm>
          <a:off x="4309244" y="1045654"/>
          <a:ext cx="2527774" cy="26616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What is appropriate level of control? 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Applicable to all assets?</a:t>
          </a:r>
          <a:endParaRPr lang="en-GB" sz="2000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Does control require ownership?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>
            <a:solidFill>
              <a:schemeClr val="bg1"/>
            </a:solidFill>
          </a:endParaRPr>
        </a:p>
      </dsp:txBody>
      <dsp:txXfrm>
        <a:off x="4309244" y="1045654"/>
        <a:ext cx="2527774" cy="2661666"/>
      </dsp:txXfrm>
    </dsp:sp>
    <dsp:sp modelId="{F6BE4807-D6C3-43AC-83D1-E04547C6F202}">
      <dsp:nvSpPr>
        <dsp:cNvPr id="0" name=""/>
        <dsp:cNvSpPr/>
      </dsp:nvSpPr>
      <dsp:spPr>
        <a:xfrm rot="16200000">
          <a:off x="-999044" y="1224960"/>
          <a:ext cx="3422142" cy="9722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Risk</a:t>
          </a:r>
          <a:endParaRPr lang="en-GB" sz="2200" kern="1200" dirty="0"/>
        </a:p>
      </dsp:txBody>
      <dsp:txXfrm>
        <a:off x="-852108" y="1615778"/>
        <a:ext cx="3128270" cy="484457"/>
      </dsp:txXfrm>
    </dsp:sp>
    <dsp:sp modelId="{92188808-2417-4A39-B2EC-2BD4B5BF6E96}">
      <dsp:nvSpPr>
        <dsp:cNvPr id="0" name=""/>
        <dsp:cNvSpPr/>
      </dsp:nvSpPr>
      <dsp:spPr>
        <a:xfrm rot="5400000">
          <a:off x="5806502" y="2555793"/>
          <a:ext cx="3422142" cy="9722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Control</a:t>
          </a:r>
          <a:endParaRPr lang="en-GB" sz="2200" kern="1200" dirty="0"/>
        </a:p>
      </dsp:txBody>
      <dsp:txXfrm>
        <a:off x="5953438" y="2652739"/>
        <a:ext cx="3128270" cy="48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Calibri" pitchFamily="34" charset="0"/>
              </a:defRPr>
            </a:lvl1pPr>
          </a:lstStyle>
          <a:p>
            <a:fld id="{2FF6D708-BE1D-4789-9AA4-1DD07A7B16E6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Calibri" pitchFamily="34" charset="0"/>
              </a:defRPr>
            </a:lvl1pPr>
          </a:lstStyle>
          <a:p>
            <a:fld id="{16100280-EF95-4C76-B7DD-588AA20979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31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08D98-01B7-4BE9-BF4C-AC650C9434E2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2211B0-0067-452C-87B2-C2043E04B4F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2B353F-A922-48BC-BCFA-D170C37B063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989B4A-3096-41F1-8270-86783D5E8169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BD48E2-E777-49EE-BD16-BE4B65A96006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85A203-40D9-42E4-8D1F-F282FA4EBADC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9C6C38-7347-4E98-82E0-6D2A4D1AD8FA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02CE13-A41D-40E4-A84F-ACB0DF49C833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6CBF6-16E2-430E-A7C7-F275E0FC1228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B3EAC1-32A7-4C1C-A112-3FC9C801BF34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ED5E5-0568-4A35-A67E-0E0D0110E05F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5BE0-7088-48CC-A93B-5D1E483555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7DFD7-A4BF-4528-B85B-43E9AAE60C12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D43F9-1AD0-4144-83C3-655BBC8BB9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68010-C95A-49A4-9FAF-DBF0178C3F17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5C7E0-0944-495F-A3DA-FA054419E4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E5797-983F-41B5-BA64-14901F9D68D4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39C9-F0A3-48E0-B88B-4C4B73F64E8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7A2BE-2DCC-4A20-AAEC-E3F6C91C647A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5ACB-5840-4571-9230-722A7E3996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C4E74-B0FD-450E-B2AB-B9EFDB129A46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697E-8185-42B3-9D7C-7B58C69654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EF579-BA09-4F78-889E-E833C2E91210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5DDD-FC04-4EF0-B561-BA210F0CA12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B8D20-7C40-4824-9D12-B6009EA95C8A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D3E28-10E9-4975-A321-80F436EBA8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334BB-8B48-4E3B-A55F-76F47FD88A73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62A7-0C89-4524-B5DC-B5E5E8567D1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ADBB6-1E50-405F-A284-5DA261D78B00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C45F-828A-4443-AE42-2A33B87C7B4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98AE9-02FB-498B-9399-20254BBB0D35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FE9D-1FE8-4237-B83D-A711C0EF9C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33CBEE-6697-420E-86E2-AF3F9614F99F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D9435-C3B7-400F-9583-456A9E828A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90A74D-CB93-4898-BD04-76991DE1A41E}" type="datetimeFigureOut">
              <a:rPr lang="en-GB" altLang="en-US"/>
              <a:pPr/>
              <a:t>01/12/2014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B20595-C7F7-4AD3-B803-BA97029D45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c.europa.eu/index_en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8"/>
          <p:cNvSpPr txBox="1">
            <a:spLocks/>
          </p:cNvSpPr>
          <p:nvPr/>
        </p:nvSpPr>
        <p:spPr bwMode="auto">
          <a:xfrm>
            <a:off x="1116013" y="3789363"/>
            <a:ext cx="729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Worksh</a:t>
            </a:r>
            <a:r>
              <a:rPr lang="en-US" altLang="en-US" sz="2400">
                <a:latin typeface="Arial" charset="0"/>
                <a:ea typeface="ＭＳ Ｐゴシック" pitchFamily="34" charset="-128"/>
              </a:rPr>
              <a:t>op – Local Financing, Role of ESCo</a:t>
            </a:r>
          </a:p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Gavin Slater</a:t>
            </a:r>
          </a:p>
          <a:p>
            <a:pPr algn="ctr" eaLnBrk="1" hangingPunct="1">
              <a:buFontTx/>
              <a:buNone/>
            </a:pPr>
            <a:r>
              <a:rPr lang="en-GB" altLang="en-US" sz="2400">
                <a:latin typeface="Arial" charset="0"/>
                <a:ea typeface="ＭＳ Ｐゴシック" pitchFamily="34" charset="-128"/>
              </a:rPr>
              <a:t>City </a:t>
            </a:r>
            <a:r>
              <a:rPr lang="en-US" altLang="en-US" sz="2400">
                <a:latin typeface="Arial" charset="0"/>
                <a:ea typeface="ＭＳ Ｐゴシック" pitchFamily="34" charset="-128"/>
              </a:rPr>
              <a:t>Energy &amp; Carbon Manager, Glasgow City Council</a:t>
            </a:r>
            <a:endParaRPr lang="en-GB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6" name="Picture 15" descr="C:\Users\isb12127\AppData\Local\Temp\Temp1_Logo Final.zip\Step-U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92150"/>
            <a:ext cx="5257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611188" y="5805488"/>
            <a:ext cx="3455987" cy="538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hlink"/>
                </a:solidFill>
                <a:latin typeface="Arial" charset="0"/>
                <a:cs typeface="Arial" charset="0"/>
              </a:rPr>
              <a:t>www.stepupsmartcities.eu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pic>
        <p:nvPicPr>
          <p:cNvPr id="3078" name="Picture 2" descr="http://www.stepupsmartcities.eu/Portals/51/Images/eu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34050"/>
            <a:ext cx="1155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BF64F98-5E86-4340-A648-0B7B1364C991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0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67050" y="260350"/>
            <a:ext cx="309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Position in Glasgow</a:t>
            </a:r>
          </a:p>
        </p:txBody>
      </p:sp>
      <p:pic>
        <p:nvPicPr>
          <p:cNvPr id="21511" name="Picture 10" descr="NorthGlasgow-HeatDensities-With-DH-route-Costed-NotCos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31321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CGAV 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31321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2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0768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4611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714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Developing the ESCo 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Strategic Business Case agreed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ITT for legal, financial, and technical support issued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Appointment of Consultants in Jan 15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Completion of final business case June 15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ESCo begins operating July 15 with ‘The Village’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Aft>
                <a:spcPts val="600"/>
              </a:spcAft>
              <a:buSzPct val="90000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Tx/>
              <a:buChar char="-"/>
            </a:pPr>
            <a:endParaRPr lang="en-GB" altLang="en-US" sz="1800"/>
          </a:p>
          <a:p>
            <a:pPr eaLnBrk="1" hangingPunct="1">
              <a:buFont typeface="Arial" charset="0"/>
              <a:buNone/>
            </a:pPr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5646AF6F-92E5-4F5E-BCB2-6E7E3261CCAE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08175" y="260350"/>
            <a:ext cx="531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District Heating Delivery Structures</a:t>
            </a: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/>
        </p:nvGraphicFramePr>
        <p:xfrm>
          <a:off x="971550" y="1412875"/>
          <a:ext cx="7972425" cy="4854575"/>
        </p:xfrm>
        <a:graphic>
          <a:graphicData uri="http://schemas.openxmlformats.org/drawingml/2006/table">
            <a:tbl>
              <a:tblPr/>
              <a:tblGrid>
                <a:gridCol w="627063"/>
                <a:gridCol w="2430462"/>
                <a:gridCol w="2036763"/>
                <a:gridCol w="2878137"/>
              </a:tblGrid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Risk allocation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 public sector funded, operated and owned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retains all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Purchase contracts for equipment only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led, use of private sector contractors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assumes construction and possibly operation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Purchase turnkey asset delivery contract, possibly with maintenance and/or operation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invests/takes risk in some elements of the proposed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takes risks for discrete elements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 2 with increased private sector operational risk, and payment or investment at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venture, equal share in project with a private sector partner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Most risks are shared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 – both parties investing and taking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funding to incentivise private sector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support only to economically unviable elements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Power Purchase Agreement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public sector promise in element of the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underpins key risks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guarantees demand or credit risk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only involvement from public sector in facilitation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risk beyond early stages development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makes suitable site available and grants lease/licence/royalty arrangement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private sector owner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carries all risks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or minimal public sector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2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17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57338"/>
            <a:ext cx="7207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ACFE1C76-2E63-46C5-816B-05C2EEE2DBAC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2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55875" y="260350"/>
            <a:ext cx="378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ESCo Ownership Models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484313"/>
          <a:ext cx="8353425" cy="4392614"/>
        </p:xfrm>
        <a:graphic>
          <a:graphicData uri="http://schemas.openxmlformats.org/drawingml/2006/table">
            <a:tbl>
              <a:tblPr/>
              <a:tblGrid>
                <a:gridCol w="2303462"/>
                <a:gridCol w="3744913"/>
                <a:gridCol w="2305050"/>
              </a:tblGrid>
              <a:tr h="620713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Delivery Structure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0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Wholly owned public sector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organisation leads the development of the project and takes full financial risk.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Elements of the construction and operation are outsourced through turnkey asset delivery contracts.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Aberdeen Heat and Power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Dunfermline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Islington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/ Bunhill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60438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Wholly owned private sector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led development with private sector entity taking full financial risk for the project.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Birmingham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Leicester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Kings Cross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90638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Housing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scheme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Residential Social Landlord led project, with RSL taking financial risk for the project.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Elements of the construction and operation are outsourced through turnkey asset delivery contracts. 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Cube Housing Association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4" marR="68584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73B269A-1FA8-4484-8AFF-1769C594ED7E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0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87675" y="26035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Key Considerations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412875"/>
            <a:ext cx="8893175" cy="4681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3746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What influences the delivery structure?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Stakeholder drivers &amp; objectives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Desire for control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Appetite for risk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In-house capacity and capability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Commercial viability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Access to capital / finance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New build or retrofit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Scale &amp; project phasing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Legislation &amp; regulation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Exit strategy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24" name="Picture 5" descr="Sca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016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C0920FC6-F65E-4B78-86FC-1EF5C1805619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68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48038" y="260350"/>
            <a:ext cx="2354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Perceived Risk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457200" y="1412875"/>
          <a:ext cx="82296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6364BCA3-E4EF-4989-9FD5-0B417AD90EC2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6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411413" y="260350"/>
            <a:ext cx="392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Financing Considerations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484313"/>
            <a:ext cx="6804025" cy="4681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646113" indent="-2714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3313" indent="-2714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Delivery structure must be developed alongside funding strategy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Significant upfront capital investment to develop heat networks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Limited public sector capital &amp; competing priorities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May need to attract external finance (public or private)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Main asset (pipework) has a long useful economic life (40+ years)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Difficult to finance network without long-term heat supply agreements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Unregulated market can make revenue streams difficult to guarantee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returns are often marginal, with conflict between meeting the strategic aims of a project and creating a commercial market offering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development / transaction costs high relative to size of project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Consider bundling smaller schemes to spread risk and reduce overall cost of capital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20" name="Picture 4" descr="ChickenE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21240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766A6234-E716-4255-B0A0-5E4D46C164BA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4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4788" y="260350"/>
            <a:ext cx="327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The Role of the ESCo</a:t>
            </a:r>
          </a:p>
        </p:txBody>
      </p:sp>
      <p:sp>
        <p:nvSpPr>
          <p:cNvPr id="15367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646113" indent="-2714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714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An ESCO is JAA!  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FF0000"/>
                </a:solidFill>
                <a:latin typeface="Arial Narrow" pitchFamily="34" charset="0"/>
              </a:rPr>
              <a:t>Public sector arm’s-length vehicle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Private sector EnPC concessionaire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Project specific special purpose vehicle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Joint venture (public-public / public-private)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Form follows function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Consider advantages – focus, risk transfer(?)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And disadvantages – administration, cost, tax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Governance arrangements are critical</a:t>
            </a: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Aft>
                <a:spcPts val="600"/>
              </a:spcAft>
              <a:buSzPct val="90000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Aft>
                <a:spcPts val="600"/>
              </a:spcAft>
              <a:buSzPct val="90000"/>
              <a:buFontTx/>
              <a:buChar char="-"/>
            </a:pPr>
            <a:endParaRPr lang="en-GB" altLang="en-US" sz="1800"/>
          </a:p>
          <a:p>
            <a:pPr eaLnBrk="1" hangingPunct="1">
              <a:buFont typeface="Arial" charset="0"/>
              <a:buNone/>
            </a:pPr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153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57338"/>
            <a:ext cx="44577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1A3D6032-3C17-4C68-B036-65176B47E172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2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24075" y="260350"/>
            <a:ext cx="499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Meeting Public Sector Objectives</a:t>
            </a: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/>
        </p:nvGraphicFramePr>
        <p:xfrm>
          <a:off x="971550" y="1412875"/>
          <a:ext cx="7972425" cy="4867275"/>
        </p:xfrm>
        <a:graphic>
          <a:graphicData uri="http://schemas.openxmlformats.org/drawingml/2006/table">
            <a:tbl>
              <a:tblPr/>
              <a:tblGrid>
                <a:gridCol w="627063"/>
                <a:gridCol w="3981450"/>
                <a:gridCol w="1584325"/>
                <a:gridCol w="1779587"/>
              </a:tblGrid>
              <a:tr h="4572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Ability to meet public sector objectives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Requirement for public funding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Entirely public sector funded, operated and owned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sector led, use of private sector contractors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invests/takes risk in some elements of the proposed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Medium-high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Joint venture, equal share in project with a private sector partner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Public funding to incentivise private sector activity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public sector promise in element of the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Medium-low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Private sector ownership with only involvement from public sector in facilitation role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 private sector owner project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74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557338"/>
            <a:ext cx="72072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 txBox="1">
            <a:spLocks noGrp="1" noChangeArrowheads="1"/>
          </p:cNvSpPr>
          <p:nvPr/>
        </p:nvSpPr>
        <p:spPr bwMode="auto">
          <a:xfrm>
            <a:off x="8027988" y="6381750"/>
            <a:ext cx="1116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t>Page </a:t>
            </a:r>
            <a:fld id="{873B6FC1-27EB-42EE-9B76-79D51F7E1211}" type="slidenum">
              <a:rPr lang="en-US" altLang="en-US" sz="1200">
                <a:solidFill>
                  <a:srgbClr val="898989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475413"/>
            <a:ext cx="9144000" cy="382587"/>
          </a:xfrm>
          <a:prstGeom prst="rect">
            <a:avLst/>
          </a:prstGeom>
          <a:gradFill rotWithShape="0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Title 9"/>
          <p:cNvSpPr txBox="1">
            <a:spLocks/>
          </p:cNvSpPr>
          <p:nvPr/>
        </p:nvSpPr>
        <p:spPr bwMode="auto">
          <a:xfrm>
            <a:off x="179388" y="80963"/>
            <a:ext cx="13319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938" y="933450"/>
            <a:ext cx="9144000" cy="88900"/>
          </a:xfrm>
          <a:prstGeom prst="rect">
            <a:avLst/>
          </a:prstGeom>
          <a:gradFill rotWithShape="1">
            <a:gsLst>
              <a:gs pos="0">
                <a:srgbClr val="D4D911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92500" y="26035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charset="0"/>
              </a:rPr>
              <a:t>Future Trends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0" y="1557338"/>
            <a:ext cx="4716463" cy="4681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646113" indent="-2714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3313" indent="-2714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Narrow" pitchFamily="34" charset="0"/>
              </a:rPr>
              <a:t>What will influence the direction of travel? 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Continuing scarcity of public sector capital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public sector capacity to deliver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connection of public sector assets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Increased public-to-public collaboration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Strategic approach: over-sizing / future proofing and bundling of schemes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Regulation – e.g. planning policy, renewable incentive schemes, power purchase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Increasing use of energy service companies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r>
              <a:rPr lang="en-GB" altLang="en-US" sz="1800">
                <a:solidFill>
                  <a:srgbClr val="000000"/>
                </a:solidFill>
                <a:latin typeface="Arial Narrow" pitchFamily="34" charset="0"/>
              </a:rPr>
              <a:t>Longer term: separate ownership &amp; control of generation, transmission &amp; distribution assets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None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2">
              <a:spcBef>
                <a:spcPct val="20000"/>
              </a:spcBef>
              <a:spcAft>
                <a:spcPts val="600"/>
              </a:spcAft>
              <a:buSzPct val="90000"/>
              <a:buFont typeface="Arial" charset="0"/>
              <a:buChar char="•"/>
            </a:pPr>
            <a:endParaRPr lang="en-GB" altLang="en-US" sz="1400">
              <a:solidFill>
                <a:srgbClr val="000000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SzPct val="90000"/>
              <a:buFontTx/>
              <a:buChar char="-"/>
            </a:pPr>
            <a:endParaRPr lang="en-GB" altLang="en-US" sz="18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GB" altLang="en-US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7211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5" descr="181HW12_BTTF-Delorean-E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38941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5DD795E15FD4A928B1CAAFBC4F614" ma:contentTypeVersion="2" ma:contentTypeDescription="Create a new document." ma:contentTypeScope="" ma:versionID="5859e0dfe0b0294444f77ebb05afc1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FA092-8B9E-4E1E-A44A-493353244E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21E53-72F2-47A9-8F88-CC3D1DF9D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12133</TotalTime>
  <Words>848</Words>
  <Application>Microsoft Office PowerPoint</Application>
  <PresentationFormat>On-screen Show (4:3)</PresentationFormat>
  <Paragraphs>204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Cawood, Rose</cp:lastModifiedBy>
  <cp:revision>380</cp:revision>
  <cp:lastPrinted>2012-11-26T14:19:54Z</cp:lastPrinted>
  <dcterms:created xsi:type="dcterms:W3CDTF">2012-11-02T16:13:21Z</dcterms:created>
  <dcterms:modified xsi:type="dcterms:W3CDTF">2014-12-01T13:54:36Z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0x0101000B5CFC7A179D25409380FBDE8680D093</vt:lpwstr>
  </property>
</Properties>
</file>